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91" r:id="rId3"/>
    <p:sldId id="289" r:id="rId4"/>
    <p:sldId id="290" r:id="rId5"/>
    <p:sldId id="286" r:id="rId6"/>
    <p:sldId id="281" r:id="rId7"/>
    <p:sldId id="275" r:id="rId8"/>
    <p:sldId id="278" r:id="rId9"/>
    <p:sldId id="279" r:id="rId10"/>
    <p:sldId id="280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E68"/>
    <a:srgbClr val="BF9E5D"/>
    <a:srgbClr val="A2525B"/>
    <a:srgbClr val="874255"/>
    <a:srgbClr val="8D3E54"/>
    <a:srgbClr val="702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94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4B43-3E3E-4789-8DB7-194F44668DC0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C099-F65E-4621-AC5E-A2145924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estern philosophy an anthology john cotting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4" y="657815"/>
            <a:ext cx="5821326" cy="582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129" y="2039754"/>
            <a:ext cx="7886700" cy="1325563"/>
          </a:xfrm>
        </p:spPr>
        <p:txBody>
          <a:bodyPr/>
          <a:lstStyle/>
          <a:p>
            <a:r>
              <a:rPr lang="en-US" altLang="en-US" sz="4000"/>
              <a:t>Belief in causation comes from experience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691639"/>
            <a:ext cx="7886700" cy="274105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We </a:t>
            </a:r>
            <a:r>
              <a:rPr lang="en-US" altLang="en-US" dirty="0"/>
              <a:t>only experience correlations: A is constantly conjoined with B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We </a:t>
            </a:r>
            <a:r>
              <a:rPr lang="en-US" altLang="en-US" dirty="0"/>
              <a:t>never experience a causal connection between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907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38216" y="1072404"/>
            <a:ext cx="89526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</a:rPr>
              <a:t>Of </a:t>
            </a:r>
            <a:r>
              <a:rPr lang="en-US" i="1" dirty="0">
                <a:latin typeface="Arial" panose="020B0604020202020204" pitchFamily="34" charset="0"/>
              </a:rPr>
              <a:t>the Standard of Taste</a:t>
            </a:r>
            <a:r>
              <a:rPr lang="en-US" dirty="0">
                <a:latin typeface="Arial" panose="020B0604020202020204" pitchFamily="34" charset="0"/>
              </a:rPr>
              <a:t> was a seminal essay on aesthetics that is innovative because it requires Hume to address the apparent relativity of taste, a conclusion that </a:t>
            </a:r>
            <a:r>
              <a:rPr lang="en-US" dirty="0" smtClean="0">
                <a:latin typeface="Arial" panose="020B0604020202020204" pitchFamily="34" charset="0"/>
              </a:rPr>
              <a:t>follows </a:t>
            </a:r>
            <a:r>
              <a:rPr lang="en-US" dirty="0">
                <a:latin typeface="Arial" panose="020B0604020202020204" pitchFamily="34" charset="0"/>
              </a:rPr>
              <a:t>from his own assumption that the "good" or "beauty" of a good work of art is identical with the positive human responses it generates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essay's focus on the subject (the viewer, the reader) rather than the object (the painting, the book) is typical of the British "sentimentalists" or moral sense theorists of the eighteenth </a:t>
            </a:r>
            <a:r>
              <a:rPr lang="en-US" dirty="0" smtClean="0">
                <a:latin typeface="Arial" panose="020B0604020202020204" pitchFamily="34" charset="0"/>
              </a:rPr>
              <a:t>century.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Hume </a:t>
            </a:r>
            <a:r>
              <a:rPr lang="en-US" dirty="0">
                <a:latin typeface="Arial" panose="020B0604020202020204" pitchFamily="34" charset="0"/>
              </a:rPr>
              <a:t>begins with the observation that there is much variety in people's taste (or the aesthetic judgments people make</a:t>
            </a:r>
            <a:r>
              <a:rPr lang="en-US" dirty="0" smtClean="0">
                <a:latin typeface="Arial" panose="020B0604020202020204" pitchFamily="34" charset="0"/>
              </a:rPr>
              <a:t>).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However</a:t>
            </a:r>
            <a:r>
              <a:rPr lang="en-US" dirty="0">
                <a:latin typeface="Arial" panose="020B0604020202020204" pitchFamily="34" charset="0"/>
              </a:rPr>
              <a:t>, Hume argues that there is a common mechanism in human nature that gives rise to, and often even provides justification for, such judgments. He </a:t>
            </a:r>
            <a:r>
              <a:rPr lang="en-US" dirty="0" smtClean="0">
                <a:latin typeface="Arial" panose="020B0604020202020204" pitchFamily="34" charset="0"/>
              </a:rPr>
              <a:t>argues </a:t>
            </a:r>
            <a:r>
              <a:rPr lang="en-US" dirty="0">
                <a:latin typeface="Arial" panose="020B0604020202020204" pitchFamily="34" charset="0"/>
              </a:rPr>
              <a:t>that this still leaves room for the ability to refine one's aesthetic </a:t>
            </a:r>
            <a:r>
              <a:rPr lang="en-US" dirty="0" smtClean="0">
                <a:latin typeface="Arial" panose="020B0604020202020204" pitchFamily="34" charset="0"/>
              </a:rPr>
              <a:t>palate.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Hume took as his premise that the great diversity and disagreement regarding matters of taste had two basic sources - sentiment, which was to some degree naturally varying, and critical facility, which could be cultivated. Each person is a combination of these </a:t>
            </a:r>
            <a:r>
              <a:rPr lang="en-US" dirty="0" smtClean="0">
                <a:latin typeface="Arial" panose="020B0604020202020204" pitchFamily="34" charset="0"/>
              </a:rPr>
              <a:t>two </a:t>
            </a:r>
            <a:r>
              <a:rPr lang="en-US" dirty="0">
                <a:latin typeface="Arial" panose="020B0604020202020204" pitchFamily="34" charset="0"/>
              </a:rPr>
              <a:t>sources, and Hume </a:t>
            </a:r>
            <a:r>
              <a:rPr lang="en-US" dirty="0" err="1">
                <a:latin typeface="Arial" panose="020B0604020202020204" pitchFamily="34" charset="0"/>
              </a:rPr>
              <a:t>endeavours</a:t>
            </a:r>
            <a:r>
              <a:rPr lang="en-US" dirty="0">
                <a:latin typeface="Arial" panose="020B0604020202020204" pitchFamily="34" charset="0"/>
              </a:rPr>
              <a:t> to delineate the admirable qualities of a critic, that they might augment their natural sense of beauty into a reliable faculty of judgment. 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8" y="0"/>
            <a:ext cx="5065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4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0958" y="2789276"/>
            <a:ext cx="6096000" cy="237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algn="l">
              <a:buFont typeface="Wingdings" panose="05000000000000000000" pitchFamily="2" charset="2"/>
              <a:buNone/>
            </a:pPr>
            <a:r>
              <a:rPr lang="en-US" altLang="en-US" dirty="0" smtClean="0"/>
              <a:t>Socratic Method:</a:t>
            </a:r>
          </a:p>
          <a:p>
            <a:pPr marL="1168400" lvl="1" indent="-711200" algn="l">
              <a:buFont typeface="Wingdings" panose="05000000000000000000" pitchFamily="2" charset="2"/>
              <a:buAutoNum type="romanUcPeriod"/>
            </a:pPr>
            <a:r>
              <a:rPr lang="en-US" altLang="en-US" dirty="0" smtClean="0"/>
              <a:t>Admit ignorance.</a:t>
            </a:r>
          </a:p>
          <a:p>
            <a:pPr marL="1168400" lvl="1" indent="-711200" algn="l">
              <a:buFont typeface="Wingdings" panose="05000000000000000000" pitchFamily="2" charset="2"/>
              <a:buAutoNum type="romanUcPeriod"/>
            </a:pPr>
            <a:r>
              <a:rPr lang="en-US" altLang="en-US" dirty="0" smtClean="0"/>
              <a:t>Never rely on tradition.</a:t>
            </a:r>
          </a:p>
          <a:p>
            <a:pPr marL="1168400" lvl="1" indent="-711200" algn="l">
              <a:buFont typeface="Wingdings" panose="05000000000000000000" pitchFamily="2" charset="2"/>
              <a:buAutoNum type="romanUcPeriod"/>
            </a:pPr>
            <a:r>
              <a:rPr lang="en-US" altLang="en-US" dirty="0" smtClean="0"/>
              <a:t>Continuously question.</a:t>
            </a:r>
          </a:p>
          <a:p>
            <a:pPr marL="1168400" lvl="1" indent="-711200" algn="l">
              <a:buFont typeface="Wingdings" panose="05000000000000000000" pitchFamily="2" charset="2"/>
              <a:buAutoNum type="romanUcPeriod"/>
            </a:pPr>
            <a:r>
              <a:rPr lang="en-US" altLang="en-US" dirty="0" smtClean="0"/>
              <a:t>Formulate your own opinions.</a:t>
            </a:r>
          </a:p>
          <a:p>
            <a:pPr marL="1168400" lvl="1" indent="-711200" algn="l">
              <a:buFont typeface="Wingdings" panose="05000000000000000000" pitchFamily="2" charset="2"/>
              <a:buAutoNum type="romanUcPeriod"/>
            </a:pPr>
            <a:r>
              <a:rPr lang="en-US" altLang="en-US" dirty="0" smtClean="0"/>
              <a:t>Test your opinions with others.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Plato’s </a:t>
            </a:r>
            <a:r>
              <a:rPr lang="en-US" sz="3600" b="1" i="1" dirty="0" smtClean="0">
                <a:latin typeface="Calibri" panose="020F0502020204030204" pitchFamily="34" charset="0"/>
              </a:rPr>
              <a:t>Republic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374" y="1129846"/>
            <a:ext cx="3160812" cy="484422"/>
          </a:xfrm>
          <a:prstGeom prst="rect">
            <a:avLst/>
          </a:prstGeom>
          <a:solidFill>
            <a:srgbClr val="A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31" y="1089951"/>
            <a:ext cx="3147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Greek Philosophy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69748"/>
            <a:ext cx="1230799" cy="340241"/>
          </a:xfrm>
          <a:prstGeom prst="rect">
            <a:avLst/>
          </a:prstGeom>
          <a:solidFill>
            <a:srgbClr val="BF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07" y="165416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Socrates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033" y="2772359"/>
            <a:ext cx="7511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effectLst/>
              </a:rPr>
              <a:t>In the book's dialogue, </a:t>
            </a:r>
            <a:r>
              <a:rPr lang="en-US" b="0" i="0" u="none" strike="noStrike" dirty="0" smtClean="0">
                <a:effectLst/>
              </a:rPr>
              <a:t>Socrates</a:t>
            </a:r>
            <a:r>
              <a:rPr lang="en-US" b="0" i="0" dirty="0" smtClean="0">
                <a:effectLst/>
              </a:rPr>
              <a:t> discusses the meaning of justice and whether or not the just man is happier than the unjust man with various Athenians and foreigners.</a:t>
            </a:r>
          </a:p>
          <a:p>
            <a:endParaRPr lang="en-US" dirty="0"/>
          </a:p>
          <a:p>
            <a:r>
              <a:rPr lang="en-US" b="0" i="0" dirty="0" smtClean="0">
                <a:effectLst/>
              </a:rPr>
              <a:t>They consider the natures of existing regimes and then propose a series of different, hypothetical cities in comparison. This culminates in the discussion of a hypothetical city-state ruled by a </a:t>
            </a:r>
            <a:r>
              <a:rPr lang="en-US" b="0" i="0" u="none" strike="noStrike" dirty="0" smtClean="0">
                <a:effectLst/>
              </a:rPr>
              <a:t>philosopher king</a:t>
            </a:r>
            <a:r>
              <a:rPr lang="en-US" b="0" i="0" dirty="0" smtClean="0">
                <a:effectLst/>
              </a:rPr>
              <a:t>.</a:t>
            </a:r>
          </a:p>
          <a:p>
            <a:endParaRPr lang="en-US" dirty="0"/>
          </a:p>
          <a:p>
            <a:r>
              <a:rPr lang="en-US" b="0" i="0" dirty="0" smtClean="0">
                <a:effectLst/>
              </a:rPr>
              <a:t>They also discuss the </a:t>
            </a:r>
            <a:r>
              <a:rPr lang="en-US" b="0" i="0" u="none" strike="noStrike" dirty="0" smtClean="0">
                <a:effectLst/>
              </a:rPr>
              <a:t>theory of forms</a:t>
            </a:r>
            <a:r>
              <a:rPr lang="en-US" b="0" i="0" dirty="0" smtClean="0">
                <a:effectLst/>
              </a:rPr>
              <a:t>, the </a:t>
            </a:r>
            <a:r>
              <a:rPr lang="en-US" b="0" i="0" u="none" strike="noStrike" dirty="0" smtClean="0">
                <a:effectLst/>
              </a:rPr>
              <a:t>immortality</a:t>
            </a:r>
            <a:r>
              <a:rPr lang="en-US" b="0" i="0" dirty="0" smtClean="0">
                <a:effectLst/>
              </a:rPr>
              <a:t> of the </a:t>
            </a:r>
            <a:r>
              <a:rPr lang="en-US" b="0" i="0" u="none" strike="noStrike" dirty="0" smtClean="0">
                <a:effectLst/>
              </a:rPr>
              <a:t>soul</a:t>
            </a:r>
            <a:r>
              <a:rPr lang="en-US" b="0" i="0" dirty="0" smtClean="0">
                <a:effectLst/>
              </a:rPr>
              <a:t>, and the role of the philosopher and that of </a:t>
            </a:r>
            <a:r>
              <a:rPr lang="en-US" b="0" i="0" u="none" strike="noStrike" dirty="0" smtClean="0">
                <a:effectLst/>
              </a:rPr>
              <a:t>poetry</a:t>
            </a:r>
            <a:r>
              <a:rPr lang="en-US" b="0" i="0" dirty="0" smtClean="0">
                <a:effectLst/>
              </a:rPr>
              <a:t> in </a:t>
            </a:r>
            <a:r>
              <a:rPr lang="en-US" b="0" i="0" u="none" strike="noStrike" dirty="0" smtClean="0">
                <a:effectLst/>
              </a:rPr>
              <a:t>society</a:t>
            </a:r>
            <a:r>
              <a:rPr lang="en-US" b="0" i="0" dirty="0" smtClean="0">
                <a:effectLst/>
              </a:rPr>
              <a:t>.</a:t>
            </a:r>
            <a:endParaRPr lang="en-US" dirty="0"/>
          </a:p>
          <a:p>
            <a:endParaRPr lang="en-US" b="0" i="0" dirty="0" smtClean="0">
              <a:effectLst/>
            </a:endParaRPr>
          </a:p>
          <a:p>
            <a:r>
              <a:rPr lang="en-US" b="0" i="0" dirty="0" smtClean="0">
                <a:effectLst/>
              </a:rPr>
              <a:t>The dialogues may have taken place during the </a:t>
            </a:r>
            <a:r>
              <a:rPr lang="en-US" b="0" i="0" u="none" strike="noStrike" dirty="0" smtClean="0">
                <a:effectLst/>
              </a:rPr>
              <a:t>Peloponnesian War</a:t>
            </a:r>
            <a:r>
              <a:rPr lang="en-US" b="0" i="0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74" y="1129846"/>
            <a:ext cx="3160812" cy="484422"/>
          </a:xfrm>
          <a:prstGeom prst="rect">
            <a:avLst/>
          </a:prstGeom>
          <a:solidFill>
            <a:srgbClr val="A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31" y="1089951"/>
            <a:ext cx="3147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Greek Philosophy</a:t>
            </a:r>
            <a:endParaRPr lang="en-US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669748"/>
            <a:ext cx="820430" cy="340241"/>
          </a:xfrm>
          <a:prstGeom prst="rect">
            <a:avLst/>
          </a:prstGeom>
          <a:solidFill>
            <a:srgbClr val="BF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07" y="1654163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Plato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2078975"/>
            <a:ext cx="1600201" cy="244239"/>
          </a:xfrm>
          <a:prstGeom prst="rect">
            <a:avLst/>
          </a:prstGeom>
          <a:solidFill>
            <a:srgbClr val="B5A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6" y="2039080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The Republic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Plato’s </a:t>
            </a:r>
            <a:r>
              <a:rPr lang="en-US" sz="3600" b="1" i="1" dirty="0" smtClean="0">
                <a:latin typeface="Calibri" panose="020F0502020204030204" pitchFamily="34" charset="0"/>
              </a:rPr>
              <a:t>Republic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728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  <p:pic>
        <p:nvPicPr>
          <p:cNvPr id="25" name="Picture 5" descr="hume tur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24" y="1412728"/>
            <a:ext cx="4171950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8087" y="6024394"/>
            <a:ext cx="83944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actual conception of the self, we experience only a bundle of sensations, and the self is nothing more than this bundle of causally-connected perceptions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087" y="3989115"/>
            <a:ext cx="839440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Hume's anti-teleological opposition to the argument for God's existence from design is generally regarded as the most intellectually significant such attempt to rebut the teleological argument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8088" y="3001873"/>
            <a:ext cx="839440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Hume held that knowledge must either be directly traceable to objects perceived in experience, or result from abstract reasoning about relations between ideas which are derived from experience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8088" y="1521703"/>
            <a:ext cx="8394405" cy="1415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</a:rPr>
              <a:t>David Hume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</a:rPr>
              <a:t>1711 – 1776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</a:rPr>
              <a:t>Scottish</a:t>
            </a:r>
            <a:endParaRPr lang="en-US" alt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</a:rPr>
              <a:t>radical philosophical empiricism, skepticism, and naturalism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/>
              <a:t>British empiricist (with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John Locke, Francis Bacon, and Thomas Hobbes)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8087" y="4976357"/>
            <a:ext cx="839440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sentimentalist: ethics are based on emotion or sentiment rather than abstract moral principle, famously proclaiming that "Reason is, and ought only to be the slave of the passions".</a:t>
            </a:r>
          </a:p>
        </p:txBody>
      </p:sp>
    </p:spTree>
    <p:extLst>
      <p:ext uri="{BB962C8B-B14F-4D97-AF65-F5344CB8AC3E}">
        <p14:creationId xmlns:p14="http://schemas.microsoft.com/office/powerpoint/2010/main" val="27386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Nothing is in the intellect that was not first in the senses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The mind at birth is a blank slate, a </a:t>
            </a:r>
            <a:r>
              <a:rPr lang="en-US" altLang="en-US" i="1" smtClean="0"/>
              <a:t>tabula rasa</a:t>
            </a: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smtClean="0"/>
              <a:t>Hume’s statement of empiricism:</a:t>
            </a:r>
          </a:p>
          <a:p>
            <a:r>
              <a:rPr lang="en-US" altLang="en-US" smtClean="0"/>
              <a:t>All simple ideas are copies of impressions</a:t>
            </a:r>
          </a:p>
          <a:p>
            <a:pPr lvl="1"/>
            <a:r>
              <a:rPr lang="en-US" altLang="en-US" smtClean="0"/>
              <a:t>Complex ideas may be copied from or constructed out of impressions</a:t>
            </a:r>
          </a:p>
          <a:p>
            <a:pPr lvl="1"/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787214"/>
            <a:ext cx="7886700" cy="1325563"/>
          </a:xfrm>
        </p:spPr>
        <p:txBody>
          <a:bodyPr/>
          <a:lstStyle/>
          <a:p>
            <a:r>
              <a:rPr lang="en-US" altLang="en-US" dirty="0"/>
              <a:t>Arguments for empiricism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Counterfactual dependence</a:t>
            </a:r>
          </a:p>
          <a:p>
            <a:pPr marL="990600" lvl="1" indent="-533400"/>
            <a:r>
              <a:rPr lang="en-US" altLang="en-US" dirty="0"/>
              <a:t>Those who don’t undergo the relevant experiences don’t acquire the relevant concepts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Analyzability </a:t>
            </a:r>
          </a:p>
          <a:p>
            <a:pPr marL="990600" lvl="1" indent="-533400"/>
            <a:r>
              <a:rPr lang="en-US" altLang="en-US" dirty="0"/>
              <a:t>All legitimate complex concepts can be analyzed into simple concepts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08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38275"/>
            <a:ext cx="7886700" cy="1325563"/>
          </a:xfrm>
        </p:spPr>
        <p:txBody>
          <a:bodyPr/>
          <a:lstStyle/>
          <a:p>
            <a:r>
              <a:rPr lang="en-US" altLang="en-US" dirty="0"/>
              <a:t>Against Descartes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We can be mistaken about what we’re thinking</a:t>
            </a:r>
          </a:p>
          <a:p>
            <a:pPr lvl="1"/>
            <a:r>
              <a:rPr lang="en-US" altLang="en-US" sz="2400" dirty="0" smtClean="0"/>
              <a:t>it’s </a:t>
            </a:r>
            <a:r>
              <a:rPr lang="en-US" altLang="en-US" sz="2400" dirty="0"/>
              <a:t>easier to be mistaken about ideas than impressions, since they’re less vivacious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800" dirty="0"/>
              <a:t>Descartes is wrong to think there are pure ideas of the understanding. All ideas are ideas of the imagination</a:t>
            </a:r>
          </a:p>
          <a:p>
            <a:r>
              <a:rPr lang="en-US" altLang="en-US" sz="2800" dirty="0"/>
              <a:t>It follows that we cannot think about something we couldn’t experience!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0457"/>
            <a:ext cx="9144000" cy="1134823"/>
          </a:xfrm>
          <a:prstGeom prst="rect">
            <a:avLst/>
          </a:prstGeom>
          <a:solidFill>
            <a:srgbClr val="70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3888" y="-125963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Hume’s Standard of Taste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511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340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Arguments for empiricism</vt:lpstr>
      <vt:lpstr>Against Descartes</vt:lpstr>
      <vt:lpstr>Belief in causation comes from experience</vt:lpstr>
      <vt:lpstr>PowerPoint Presentation</vt:lpstr>
    </vt:vector>
  </TitlesOfParts>
  <Company>The Rockefeller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Keller</dc:creator>
  <cp:lastModifiedBy>Andreas Keller</cp:lastModifiedBy>
  <cp:revision>48</cp:revision>
  <dcterms:created xsi:type="dcterms:W3CDTF">2017-03-02T03:43:20Z</dcterms:created>
  <dcterms:modified xsi:type="dcterms:W3CDTF">2017-03-09T18:59:04Z</dcterms:modified>
</cp:coreProperties>
</file>